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69" r:id="rId14"/>
    <p:sldId id="265" r:id="rId15"/>
    <p:sldId id="270" r:id="rId16"/>
    <p:sldId id="271" r:id="rId17"/>
    <p:sldId id="272" r:id="rId18"/>
    <p:sldId id="273" r:id="rId19"/>
    <p:sldId id="274" r:id="rId20"/>
    <p:sldId id="276" r:id="rId21"/>
    <p:sldId id="278" r:id="rId22"/>
    <p:sldId id="277" r:id="rId23"/>
    <p:sldId id="279" r:id="rId24"/>
    <p:sldId id="280" r:id="rId25"/>
    <p:sldId id="275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7" r:id="rId38"/>
    <p:sldId id="296" r:id="rId39"/>
    <p:sldId id="298" r:id="rId40"/>
    <p:sldId id="299" r:id="rId41"/>
    <p:sldId id="293" r:id="rId42"/>
    <p:sldId id="295" r:id="rId43"/>
    <p:sldId id="300" r:id="rId44"/>
    <p:sldId id="294" r:id="rId45"/>
    <p:sldId id="301" r:id="rId46"/>
    <p:sldId id="302" r:id="rId47"/>
    <p:sldId id="308" r:id="rId48"/>
    <p:sldId id="303" r:id="rId49"/>
    <p:sldId id="309" r:id="rId50"/>
    <p:sldId id="304" r:id="rId51"/>
    <p:sldId id="305" r:id="rId52"/>
    <p:sldId id="306" r:id="rId53"/>
    <p:sldId id="307" r:id="rId5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75" d="100"/>
          <a:sy n="75" d="100"/>
        </p:scale>
        <p:origin x="1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D06D-2CFC-422D-B496-BC9E41636207}" type="datetimeFigureOut">
              <a:rPr lang="es-ES" smtClean="0"/>
              <a:t>29/04/2019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88BC-7998-4A5C-B771-EFD2ABEE260E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487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D06D-2CFC-422D-B496-BC9E41636207}" type="datetimeFigureOut">
              <a:rPr lang="es-ES" smtClean="0"/>
              <a:t>29/04/2019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88BC-7998-4A5C-B771-EFD2ABEE26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133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D06D-2CFC-422D-B496-BC9E41636207}" type="datetimeFigureOut">
              <a:rPr lang="es-ES" smtClean="0"/>
              <a:t>29/04/2019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88BC-7998-4A5C-B771-EFD2ABEE26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6340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D06D-2CFC-422D-B496-BC9E41636207}" type="datetimeFigureOut">
              <a:rPr lang="es-ES" smtClean="0"/>
              <a:t>29/04/2019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88BC-7998-4A5C-B771-EFD2ABEE26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5920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D06D-2CFC-422D-B496-BC9E41636207}" type="datetimeFigureOut">
              <a:rPr lang="es-ES" smtClean="0"/>
              <a:t>29/04/2019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88BC-7998-4A5C-B771-EFD2ABEE260E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4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D06D-2CFC-422D-B496-BC9E41636207}" type="datetimeFigureOut">
              <a:rPr lang="es-ES" smtClean="0"/>
              <a:t>29/04/2019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88BC-7998-4A5C-B771-EFD2ABEE26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1560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D06D-2CFC-422D-B496-BC9E41636207}" type="datetimeFigureOut">
              <a:rPr lang="es-ES" smtClean="0"/>
              <a:t>29/04/2019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88BC-7998-4A5C-B771-EFD2ABEE26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07110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D06D-2CFC-422D-B496-BC9E41636207}" type="datetimeFigureOut">
              <a:rPr lang="es-ES" smtClean="0"/>
              <a:t>29/04/2019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88BC-7998-4A5C-B771-EFD2ABEE26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7858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D06D-2CFC-422D-B496-BC9E41636207}" type="datetimeFigureOut">
              <a:rPr lang="es-ES" smtClean="0"/>
              <a:t>29/04/2019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88BC-7998-4A5C-B771-EFD2ABEE26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0236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F33D06D-2CFC-422D-B496-BC9E41636207}" type="datetimeFigureOut">
              <a:rPr lang="es-ES" smtClean="0"/>
              <a:t>29/04/2019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B488BC-7998-4A5C-B771-EFD2ABEE26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85845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D06D-2CFC-422D-B496-BC9E41636207}" type="datetimeFigureOut">
              <a:rPr lang="es-ES" smtClean="0"/>
              <a:t>29/04/2019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88BC-7998-4A5C-B771-EFD2ABEE26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495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F33D06D-2CFC-422D-B496-BC9E41636207}" type="datetimeFigureOut">
              <a:rPr lang="es-ES" smtClean="0"/>
              <a:t>29/04/2019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EB488BC-7998-4A5C-B771-EFD2ABEE260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87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Transformada</a:t>
            </a:r>
            <a:r>
              <a:rPr lang="en-US" dirty="0" smtClean="0"/>
              <a:t> de Fourier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4954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Valores medios de las funciones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s-ES" dirty="0" smtClean="0"/>
              <a:t>Si se conoce el valor de </a:t>
            </a:r>
            <a:r>
              <a:rPr lang="es-ES" b="1" dirty="0" smtClean="0"/>
              <a:t>S</a:t>
            </a:r>
            <a:r>
              <a:rPr lang="es-ES" dirty="0" smtClean="0"/>
              <a:t>, entonces se puede encontrar un rectángulo con base A y área S.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 smtClean="0"/>
              <a:t>Si </a:t>
            </a:r>
            <a:r>
              <a:rPr lang="es-ES" b="1" dirty="0" smtClean="0"/>
              <a:t>&lt;Y&gt;</a:t>
            </a:r>
            <a:r>
              <a:rPr lang="es-ES" dirty="0" smtClean="0"/>
              <a:t> es la altura del ese rectángulo, entonces se tiene que: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181" y="3528332"/>
            <a:ext cx="3305175" cy="19621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999" y="3718832"/>
            <a:ext cx="25812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41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Valores medios de las funciones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La </a:t>
            </a:r>
            <a:r>
              <a:rPr lang="en-US" dirty="0" err="1" smtClean="0"/>
              <a:t>función</a:t>
            </a:r>
            <a:r>
              <a:rPr lang="en-US" dirty="0" smtClean="0"/>
              <a:t> </a:t>
            </a:r>
            <a:r>
              <a:rPr lang="en-US" b="1" dirty="0" smtClean="0"/>
              <a:t>f(x) </a:t>
            </a:r>
            <a:r>
              <a:rPr lang="en-US" dirty="0" smtClean="0"/>
              <a:t>puede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positivos</a:t>
            </a:r>
            <a:r>
              <a:rPr lang="en-US" dirty="0" smtClean="0"/>
              <a:t> y </a:t>
            </a:r>
            <a:r>
              <a:rPr lang="en-US" dirty="0" err="1" smtClean="0"/>
              <a:t>negativos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En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el area de </a:t>
            </a:r>
            <a:r>
              <a:rPr lang="en-US" b="1" dirty="0" smtClean="0"/>
              <a:t>S</a:t>
            </a:r>
            <a:r>
              <a:rPr lang="en-US" dirty="0" smtClean="0"/>
              <a:t> esta dada </a:t>
            </a:r>
            <a:r>
              <a:rPr lang="en-US" dirty="0" err="1" smtClean="0"/>
              <a:t>por</a:t>
            </a:r>
            <a:r>
              <a:rPr lang="en-US" dirty="0" smtClean="0"/>
              <a:t> :</a:t>
            </a:r>
          </a:p>
          <a:p>
            <a:pPr marL="0" indent="0">
              <a:buNone/>
            </a:pPr>
            <a:r>
              <a:rPr lang="en-US" dirty="0" smtClean="0"/>
              <a:t> 	S = S</a:t>
            </a:r>
            <a:r>
              <a:rPr lang="en-US" baseline="-25000" dirty="0" smtClean="0"/>
              <a:t>1</a:t>
            </a:r>
            <a:r>
              <a:rPr lang="en-US" dirty="0" smtClean="0"/>
              <a:t> - S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El</a:t>
            </a:r>
            <a:r>
              <a:rPr lang="en-US" dirty="0" smtClean="0"/>
              <a:t> valor </a:t>
            </a:r>
            <a:r>
              <a:rPr lang="en-US" dirty="0" err="1" smtClean="0"/>
              <a:t>medio</a:t>
            </a:r>
            <a:r>
              <a:rPr lang="en-US" dirty="0" smtClean="0"/>
              <a:t> de la </a:t>
            </a:r>
            <a:r>
              <a:rPr lang="en-US" dirty="0" err="1" smtClean="0"/>
              <a:t>función</a:t>
            </a:r>
            <a:r>
              <a:rPr lang="en-US" dirty="0" smtClean="0"/>
              <a:t> es: </a:t>
            </a:r>
          </a:p>
          <a:p>
            <a:pPr marL="0" indent="0">
              <a:buNone/>
            </a:pPr>
            <a:r>
              <a:rPr lang="en-US" dirty="0" smtClean="0"/>
              <a:t>	&lt;Y&gt; = (S</a:t>
            </a:r>
            <a:r>
              <a:rPr lang="en-US" baseline="-25000" dirty="0"/>
              <a:t>1</a:t>
            </a:r>
            <a:r>
              <a:rPr lang="en-US" dirty="0" smtClean="0"/>
              <a:t>-S</a:t>
            </a:r>
            <a:r>
              <a:rPr lang="en-US" baseline="-25000" dirty="0"/>
              <a:t>2</a:t>
            </a:r>
            <a:r>
              <a:rPr lang="en-US" dirty="0" smtClean="0"/>
              <a:t>) / 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72" y="2918980"/>
            <a:ext cx="42576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99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Valores medios de las funciones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061" y="2527618"/>
            <a:ext cx="3933825" cy="25241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0" y="2674366"/>
            <a:ext cx="1978220" cy="96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8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Valores medios de las funciones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2867025" cy="10953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907" y="3314976"/>
            <a:ext cx="4900094" cy="21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55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Valores medios de las funciones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En el </a:t>
            </a:r>
            <a:r>
              <a:rPr lang="en-US" dirty="0" err="1" smtClean="0"/>
              <a:t>caso</a:t>
            </a:r>
            <a:r>
              <a:rPr lang="en-US" dirty="0" smtClean="0"/>
              <a:t> de  f(x) = sen</a:t>
            </a:r>
            <a:r>
              <a:rPr lang="en-US" baseline="30000" dirty="0" smtClean="0"/>
              <a:t>2</a:t>
            </a:r>
            <a:r>
              <a:rPr lang="en-US" dirty="0" smtClean="0"/>
              <a:t>(x).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El valor </a:t>
            </a:r>
            <a:r>
              <a:rPr lang="en-US" dirty="0" err="1" smtClean="0"/>
              <a:t>medio</a:t>
            </a:r>
            <a:r>
              <a:rPr lang="en-US" dirty="0" smtClean="0"/>
              <a:t> de la </a:t>
            </a:r>
            <a:r>
              <a:rPr lang="en-US" dirty="0" err="1" smtClean="0"/>
              <a:t>función</a:t>
            </a:r>
            <a:r>
              <a:rPr lang="en-US" dirty="0" smtClean="0"/>
              <a:t> es: </a:t>
            </a:r>
          </a:p>
          <a:p>
            <a:pPr marL="0" indent="0">
              <a:buNone/>
            </a:pPr>
            <a:r>
              <a:rPr lang="en-US" dirty="0" smtClean="0"/>
              <a:t>	&lt;sen</a:t>
            </a:r>
            <a:r>
              <a:rPr lang="en-US" baseline="30000" dirty="0"/>
              <a:t>2</a:t>
            </a:r>
            <a:r>
              <a:rPr lang="en-US" dirty="0" smtClean="0"/>
              <a:t>(x)&gt; = 1/2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603" y="2802390"/>
            <a:ext cx="4914900" cy="2886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398" y="3869029"/>
            <a:ext cx="2951735" cy="11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76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Valores medios de las funciones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37360"/>
            <a:ext cx="3779520" cy="13606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066" y="3260546"/>
            <a:ext cx="7137378" cy="271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75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Calculando los coeficientes de la Serie de Fourier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La </a:t>
            </a:r>
            <a:r>
              <a:rPr lang="en-US" dirty="0" err="1" smtClean="0"/>
              <a:t>función</a:t>
            </a:r>
            <a:r>
              <a:rPr lang="en-US" dirty="0" smtClean="0"/>
              <a:t> </a:t>
            </a:r>
            <a:r>
              <a:rPr lang="en-US" b="1" dirty="0" smtClean="0"/>
              <a:t>f(x) </a:t>
            </a:r>
            <a:r>
              <a:rPr lang="en-US" dirty="0" smtClean="0"/>
              <a:t>puede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escrita</a:t>
            </a:r>
            <a:r>
              <a:rPr lang="en-US" dirty="0" smtClean="0"/>
              <a:t> 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senos</a:t>
            </a:r>
            <a:r>
              <a:rPr lang="en-US" dirty="0" smtClean="0"/>
              <a:t> y </a:t>
            </a:r>
            <a:r>
              <a:rPr lang="en-US" dirty="0" err="1" smtClean="0"/>
              <a:t>cosenos</a:t>
            </a:r>
            <a:r>
              <a:rPr lang="en-US" dirty="0" smtClean="0"/>
              <a:t>: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 smtClean="0"/>
              <a:t>Supongamos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queremos</a:t>
            </a:r>
            <a:r>
              <a:rPr lang="en-US" dirty="0" smtClean="0"/>
              <a:t> </a:t>
            </a:r>
            <a:r>
              <a:rPr lang="en-US" dirty="0" err="1" smtClean="0"/>
              <a:t>obtener</a:t>
            </a:r>
            <a:r>
              <a:rPr lang="en-US" dirty="0" smtClean="0"/>
              <a:t> el </a:t>
            </a:r>
            <a:r>
              <a:rPr lang="en-US" dirty="0" err="1" smtClean="0"/>
              <a:t>coeficiente</a:t>
            </a:r>
            <a:r>
              <a:rPr lang="en-US" dirty="0" smtClean="0"/>
              <a:t> a</a:t>
            </a:r>
            <a:r>
              <a:rPr lang="en-US" baseline="-25000" dirty="0" smtClean="0"/>
              <a:t>3</a:t>
            </a:r>
            <a:r>
              <a:rPr lang="en-US" dirty="0" smtClean="0"/>
              <a:t>, entonces ...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42" y="2790631"/>
            <a:ext cx="89820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95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Calculando los coeficientes de la Serie de Fourier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Multiplicamos por </a:t>
            </a:r>
            <a:r>
              <a:rPr lang="es-ES" dirty="0" err="1" smtClean="0"/>
              <a:t>sen</a:t>
            </a:r>
            <a:r>
              <a:rPr lang="es-ES" dirty="0" smtClean="0"/>
              <a:t>(3x), obteniendo: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Se observa que todo lo obtenido al lado derecho es nulo excepto el termino correspondiente a a</a:t>
            </a:r>
            <a:r>
              <a:rPr lang="es-ES" baseline="-25000" dirty="0" smtClean="0"/>
              <a:t>3</a:t>
            </a:r>
            <a:r>
              <a:rPr lang="es-ES" dirty="0" smtClean="0"/>
              <a:t> :</a:t>
            </a:r>
            <a:endParaRPr lang="es-ES" baseline="-25000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En donde a</a:t>
            </a:r>
            <a:r>
              <a:rPr lang="es-ES" baseline="-25000" dirty="0" smtClean="0"/>
              <a:t>3</a:t>
            </a:r>
            <a:r>
              <a:rPr lang="es-ES" dirty="0" smtClean="0"/>
              <a:t> es: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30" y="2519168"/>
            <a:ext cx="7886700" cy="9239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692" y="4207933"/>
            <a:ext cx="2263517" cy="43704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789" y="5502366"/>
            <a:ext cx="1925321" cy="3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41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Calculando los coeficientes de la Serie de Fourier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Haciendo lo </a:t>
            </a:r>
            <a:r>
              <a:rPr lang="en-US" dirty="0" err="1" smtClean="0"/>
              <a:t>mismp</a:t>
            </a:r>
            <a:r>
              <a:rPr lang="en-US" dirty="0" smtClean="0"/>
              <a:t> para </a:t>
            </a:r>
            <a:r>
              <a:rPr lang="en-US" dirty="0" err="1" smtClean="0"/>
              <a:t>todos</a:t>
            </a:r>
            <a:r>
              <a:rPr lang="en-US" dirty="0" smtClean="0"/>
              <a:t> los </a:t>
            </a:r>
            <a:r>
              <a:rPr lang="en-US" dirty="0" err="1" smtClean="0"/>
              <a:t>valores</a:t>
            </a:r>
            <a:r>
              <a:rPr lang="en-US" dirty="0" smtClean="0"/>
              <a:t> de </a:t>
            </a:r>
            <a:r>
              <a:rPr lang="en-US" b="1" dirty="0" smtClean="0"/>
              <a:t>n</a:t>
            </a:r>
            <a:r>
              <a:rPr lang="en-US" dirty="0" smtClean="0"/>
              <a:t>  en </a:t>
            </a:r>
            <a:r>
              <a:rPr lang="en-US" b="1" dirty="0" err="1" smtClean="0"/>
              <a:t>sen</a:t>
            </a:r>
            <a:r>
              <a:rPr lang="en-US" b="1" dirty="0" smtClean="0"/>
              <a:t>(</a:t>
            </a:r>
            <a:r>
              <a:rPr lang="en-US" b="1" dirty="0" err="1" smtClean="0"/>
              <a:t>nx</a:t>
            </a:r>
            <a:r>
              <a:rPr lang="en-US" b="1" dirty="0" smtClean="0"/>
              <a:t>) </a:t>
            </a:r>
            <a:r>
              <a:rPr lang="en-US" dirty="0" smtClean="0"/>
              <a:t>y </a:t>
            </a:r>
            <a:r>
              <a:rPr lang="en-US" b="1" dirty="0" err="1" smtClean="0"/>
              <a:t>cos</a:t>
            </a:r>
            <a:r>
              <a:rPr lang="en-US" b="1" dirty="0" smtClean="0"/>
              <a:t>(</a:t>
            </a:r>
            <a:r>
              <a:rPr lang="en-US" b="1" dirty="0" err="1" smtClean="0"/>
              <a:t>nx</a:t>
            </a:r>
            <a:r>
              <a:rPr lang="en-US" b="1" dirty="0" smtClean="0"/>
              <a:t>)</a:t>
            </a:r>
            <a:r>
              <a:rPr lang="en-US" dirty="0" smtClean="0"/>
              <a:t> se </a:t>
            </a:r>
            <a:r>
              <a:rPr lang="en-US" dirty="0" err="1" smtClean="0"/>
              <a:t>verifica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:</a:t>
            </a:r>
          </a:p>
          <a:p>
            <a:pPr marL="1608560" lvl="8" indent="0">
              <a:buNone/>
            </a:pPr>
            <a:endParaRPr lang="en-US" sz="2000" dirty="0" smtClean="0"/>
          </a:p>
          <a:p>
            <a:pPr marL="1608560" lvl="8" indent="0">
              <a:buNone/>
            </a:pPr>
            <a:r>
              <a:rPr lang="en-US" sz="2000" dirty="0" smtClean="0"/>
              <a:t> a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= &lt;f(x)&gt; = media de f(x)</a:t>
            </a:r>
          </a:p>
          <a:p>
            <a:pPr marL="1608560" lvl="8" indent="0">
              <a:buNone/>
            </a:pPr>
            <a:endParaRPr lang="en-US" sz="2000" dirty="0" smtClean="0"/>
          </a:p>
          <a:p>
            <a:pPr marL="1608560" lvl="8" indent="0">
              <a:buNone/>
            </a:pPr>
            <a:r>
              <a:rPr lang="en-US" sz="2000" dirty="0" smtClean="0"/>
              <a:t> a</a:t>
            </a:r>
            <a:r>
              <a:rPr lang="en-US" sz="2000" baseline="-25000" dirty="0" smtClean="0"/>
              <a:t>n</a:t>
            </a:r>
            <a:r>
              <a:rPr lang="en-US" sz="2000" dirty="0" smtClean="0"/>
              <a:t> = 2 &lt;f(x) </a:t>
            </a:r>
            <a:r>
              <a:rPr lang="en-US" sz="2000" dirty="0" err="1" smtClean="0"/>
              <a:t>sen</a:t>
            </a:r>
            <a:r>
              <a:rPr lang="en-US" sz="2000" dirty="0" smtClean="0"/>
              <a:t> (</a:t>
            </a:r>
            <a:r>
              <a:rPr lang="en-US" sz="2000" dirty="0" err="1" smtClean="0"/>
              <a:t>nx</a:t>
            </a:r>
            <a:r>
              <a:rPr lang="en-US" sz="2000" dirty="0" smtClean="0"/>
              <a:t>)&gt;</a:t>
            </a:r>
          </a:p>
          <a:p>
            <a:pPr marL="1608560" lvl="8" indent="0">
              <a:buNone/>
            </a:pPr>
            <a:endParaRPr lang="en-US" sz="2000" dirty="0" smtClean="0"/>
          </a:p>
          <a:p>
            <a:pPr marL="1608560" lvl="8" indent="0">
              <a:buNone/>
            </a:pPr>
            <a:r>
              <a:rPr lang="en-US" sz="2000" dirty="0" smtClean="0"/>
              <a:t> </a:t>
            </a:r>
            <a:r>
              <a:rPr lang="en-US" sz="2000" dirty="0" err="1" smtClean="0"/>
              <a:t>b</a:t>
            </a:r>
            <a:r>
              <a:rPr lang="en-US" sz="2000" baseline="-25000" dirty="0" err="1" smtClean="0"/>
              <a:t>n</a:t>
            </a:r>
            <a:r>
              <a:rPr lang="en-US" sz="2000" dirty="0" smtClean="0"/>
              <a:t> </a:t>
            </a:r>
            <a:r>
              <a:rPr lang="en-US" sz="2000" dirty="0"/>
              <a:t>= 2 &lt;f(x) </a:t>
            </a:r>
            <a:r>
              <a:rPr lang="en-US" sz="2000" dirty="0" err="1" smtClean="0"/>
              <a:t>cos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 err="1"/>
              <a:t>nx</a:t>
            </a:r>
            <a:r>
              <a:rPr lang="en-US" sz="2000" dirty="0"/>
              <a:t>)&gt;</a:t>
            </a:r>
            <a:r>
              <a:rPr lang="en-US" sz="2000" dirty="0" smtClean="0"/>
              <a:t> 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558277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494658" y="5245358"/>
            <a:ext cx="1191208" cy="486575"/>
          </a:xfrm>
        </p:spPr>
        <p:txBody>
          <a:bodyPr/>
          <a:lstStyle/>
          <a:p>
            <a:r>
              <a:rPr lang="en-US" dirty="0" smtClean="0"/>
              <a:t> a</a:t>
            </a:r>
            <a:r>
              <a:rPr lang="en-US" baseline="-25000" dirty="0" smtClean="0"/>
              <a:t>0</a:t>
            </a:r>
            <a:r>
              <a:rPr lang="en-US" dirty="0" smtClean="0"/>
              <a:t> =1/2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43673"/>
            <a:ext cx="4242114" cy="2027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934" y="2465996"/>
            <a:ext cx="4277269" cy="230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68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 smtClean="0"/>
              <a:t>Funciones</a:t>
            </a:r>
            <a:r>
              <a:rPr lang="en-US" dirty="0" smtClean="0"/>
              <a:t> : Seno y </a:t>
            </a:r>
            <a:r>
              <a:rPr lang="en-US" dirty="0" err="1" smtClean="0"/>
              <a:t>Coseno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 smtClean="0"/>
              <a:t>Semejantes</a:t>
            </a:r>
            <a:r>
              <a:rPr lang="en-US" dirty="0" smtClean="0"/>
              <a:t> en?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en ?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7" y="3311613"/>
            <a:ext cx="3950230" cy="2557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776" y="3311613"/>
            <a:ext cx="3961023" cy="25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32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445829" y="4254758"/>
            <a:ext cx="1436914" cy="466532"/>
          </a:xfrm>
        </p:spPr>
        <p:txBody>
          <a:bodyPr/>
          <a:lstStyle/>
          <a:p>
            <a:r>
              <a:rPr lang="en-US" dirty="0" smtClean="0"/>
              <a:t> S =2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43673"/>
            <a:ext cx="4242114" cy="202748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356" y="1881634"/>
            <a:ext cx="4038600" cy="22288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356" y="4914864"/>
            <a:ext cx="38195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63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43673"/>
            <a:ext cx="4242114" cy="20274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571538"/>
            <a:ext cx="44005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47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43673"/>
            <a:ext cx="4242114" cy="202748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07" y="2843673"/>
            <a:ext cx="447675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73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423" y="2181469"/>
            <a:ext cx="4242114" cy="202748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692" y="4653059"/>
            <a:ext cx="7967721" cy="154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37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9" y="2848365"/>
            <a:ext cx="4242114" cy="202748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845" y="2727014"/>
            <a:ext cx="6712404" cy="214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35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Calculando los coeficientes de la Serie de Fourier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200" y="1599989"/>
            <a:ext cx="3105150" cy="4514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893" y="3237495"/>
            <a:ext cx="2373507" cy="5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80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Transformada de Fourier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s-419" dirty="0" smtClean="0"/>
              <a:t>La transformada de </a:t>
            </a:r>
            <a:r>
              <a:rPr lang="es-419" dirty="0"/>
              <a:t>Fourier es una herramienta básica en el análisis de señales aperiódicas que tienen energía </a:t>
            </a:r>
            <a:r>
              <a:rPr lang="es-419" dirty="0" smtClean="0"/>
              <a:t>finita.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419" dirty="0" smtClean="0"/>
              <a:t>En 1960 la FFT revolucionó el campo de procesamiento de señales y de imágenes.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6647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Transformada de Fourier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s-419" dirty="0" smtClean="0"/>
                  <a:t>Números Complejos: </a:t>
                </a:r>
              </a:p>
              <a:p>
                <a:pPr marL="201168" lvl="1" indent="0">
                  <a:buNone/>
                </a:pPr>
                <a:r>
                  <a:rPr lang="es-419" dirty="0" smtClean="0"/>
                  <a:t>	</a:t>
                </a:r>
              </a:p>
              <a:p>
                <a:pPr marL="201168" lvl="1" indent="0">
                  <a:buNone/>
                </a:pPr>
                <a:r>
                  <a:rPr lang="es-419" dirty="0"/>
                  <a:t>	</a:t>
                </a:r>
                <a:r>
                  <a:rPr lang="es-419" sz="2200" dirty="0" smtClean="0"/>
                  <a:t>C = R + jL</a:t>
                </a:r>
                <a:endParaRPr lang="es-419" sz="2200" dirty="0"/>
              </a:p>
              <a:p>
                <a:pPr marL="201168" lvl="1" indent="0">
                  <a:buNone/>
                </a:pPr>
                <a:r>
                  <a:rPr lang="es-419" dirty="0" smtClean="0"/>
                  <a:t>     donde </a:t>
                </a:r>
                <a:r>
                  <a:rPr lang="es-419" b="1" dirty="0" smtClean="0"/>
                  <a:t>R</a:t>
                </a:r>
                <a:r>
                  <a:rPr lang="es-419" dirty="0" smtClean="0"/>
                  <a:t> y </a:t>
                </a:r>
                <a:r>
                  <a:rPr lang="es-419" b="1" dirty="0" smtClean="0"/>
                  <a:t>L</a:t>
                </a:r>
                <a:r>
                  <a:rPr lang="es-419" dirty="0" smtClean="0"/>
                  <a:t> son numeros reales y </a:t>
                </a:r>
                <a:r>
                  <a:rPr lang="es-419" b="1" dirty="0" smtClean="0"/>
                  <a:t>j</a:t>
                </a:r>
                <a:r>
                  <a:rPr lang="es-419" dirty="0" smtClean="0"/>
                  <a:t> es imaginario  en donde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419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endParaRPr lang="es-419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s-419" dirty="0"/>
                  <a:t>El conjugado del numero complejo C es denotado por C*.</a:t>
                </a:r>
              </a:p>
              <a:p>
                <a:pPr marL="201168" lvl="1" indent="0">
                  <a:buNone/>
                </a:pPr>
                <a:r>
                  <a:rPr lang="es-419" dirty="0"/>
                  <a:t> </a:t>
                </a:r>
                <a:r>
                  <a:rPr lang="es-419" dirty="0" smtClean="0"/>
                  <a:t>   	</a:t>
                </a:r>
              </a:p>
              <a:p>
                <a:pPr marL="201168" lvl="1" indent="0">
                  <a:buNone/>
                </a:pPr>
                <a:r>
                  <a:rPr lang="es-419" dirty="0"/>
                  <a:t>	</a:t>
                </a:r>
                <a:r>
                  <a:rPr lang="es-419" sz="2200" dirty="0" smtClean="0"/>
                  <a:t>C* = R - jL</a:t>
                </a:r>
                <a:endParaRPr lang="en-US" sz="2200" dirty="0" smtClean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 err="1"/>
                  <a:t>Pueden</a:t>
                </a:r>
                <a:r>
                  <a:rPr lang="en-US" dirty="0"/>
                  <a:t> </a:t>
                </a:r>
                <a:r>
                  <a:rPr lang="en-US" dirty="0" err="1"/>
                  <a:t>ser</a:t>
                </a:r>
                <a:r>
                  <a:rPr lang="en-US" dirty="0"/>
                  <a:t> </a:t>
                </a:r>
                <a:r>
                  <a:rPr lang="en-US" dirty="0" err="1"/>
                  <a:t>representados</a:t>
                </a:r>
                <a:r>
                  <a:rPr lang="en-US" dirty="0"/>
                  <a:t> de la </a:t>
                </a:r>
                <a:r>
                  <a:rPr lang="en-US" dirty="0" err="1"/>
                  <a:t>sgte</a:t>
                </a:r>
                <a:r>
                  <a:rPr lang="en-US" dirty="0"/>
                  <a:t> forma:</a:t>
                </a:r>
              </a:p>
              <a:p>
                <a:pPr marL="201168" lvl="1" indent="0">
                  <a:buNone/>
                </a:pPr>
                <a:endParaRPr lang="en-US" dirty="0"/>
              </a:p>
              <a:p>
                <a:pPr marL="201168" lvl="1" indent="0">
                  <a:buNone/>
                </a:pPr>
                <a:r>
                  <a:rPr lang="en-US" dirty="0" smtClean="0"/>
                  <a:t>	</a:t>
                </a:r>
                <a:r>
                  <a:rPr lang="en-US" sz="2200" dirty="0" smtClean="0"/>
                  <a:t>C=|C|(</a:t>
                </a:r>
                <a:r>
                  <a:rPr lang="en-US" sz="2200" dirty="0" err="1" smtClean="0"/>
                  <a:t>cos</a:t>
                </a:r>
                <a:r>
                  <a:rPr lang="en-US" sz="2200" dirty="0" smtClean="0"/>
                  <a:t> </a:t>
                </a:r>
                <a:r>
                  <a:rPr lang="el-GR" sz="2200" dirty="0" smtClean="0"/>
                  <a:t>ϴ</a:t>
                </a:r>
                <a:r>
                  <a:rPr lang="en-US" sz="2200" dirty="0" smtClean="0"/>
                  <a:t> + j </a:t>
                </a:r>
                <a:r>
                  <a:rPr lang="en-US" sz="2200" dirty="0" err="1" smtClean="0"/>
                  <a:t>sen</a:t>
                </a:r>
                <a:r>
                  <a:rPr lang="en-US" sz="2200" dirty="0" smtClean="0"/>
                  <a:t> </a:t>
                </a:r>
                <a:r>
                  <a:rPr lang="el-GR" sz="2200" dirty="0"/>
                  <a:t>ϴ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)</a:t>
                </a:r>
              </a:p>
              <a:p>
                <a:pPr marL="201168" lvl="1" indent="0">
                  <a:buNone/>
                </a:pPr>
                <a:endParaRPr lang="en-US" dirty="0" smtClean="0"/>
              </a:p>
              <a:p>
                <a:pPr marL="201168" lvl="1" indent="0">
                  <a:buNone/>
                </a:pPr>
                <a:r>
                  <a:rPr lang="en-US" dirty="0" smtClean="0"/>
                  <a:t>     en donde : |C|=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419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 smtClean="0"/>
                  <a:t>  </a:t>
                </a:r>
                <a:endParaRPr lang="es-419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197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736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Transformada de Fourier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s-419" dirty="0" smtClean="0"/>
              <a:t>Usando Euler:</a:t>
            </a:r>
          </a:p>
          <a:p>
            <a:pPr marL="201168" lvl="1" indent="0">
              <a:buNone/>
            </a:pPr>
            <a:r>
              <a:rPr lang="es-419" dirty="0" smtClean="0"/>
              <a:t>	e</a:t>
            </a:r>
            <a:r>
              <a:rPr lang="es-419" baseline="30000" dirty="0" smtClean="0"/>
              <a:t>j</a:t>
            </a:r>
            <a:r>
              <a:rPr lang="el-GR" baseline="30000" dirty="0" smtClean="0"/>
              <a:t>ϴ</a:t>
            </a:r>
            <a:r>
              <a:rPr lang="en-US" dirty="0" smtClean="0"/>
              <a:t> = </a:t>
            </a:r>
            <a:r>
              <a:rPr lang="en-US" dirty="0" err="1" smtClean="0"/>
              <a:t>cos</a:t>
            </a:r>
            <a:r>
              <a:rPr lang="en-US" dirty="0" smtClean="0"/>
              <a:t> </a:t>
            </a:r>
            <a:r>
              <a:rPr lang="el-GR" dirty="0"/>
              <a:t>ϴ</a:t>
            </a:r>
            <a:r>
              <a:rPr lang="en-US" dirty="0"/>
              <a:t> </a:t>
            </a:r>
            <a:r>
              <a:rPr lang="en-US" dirty="0" smtClean="0"/>
              <a:t>+ j </a:t>
            </a:r>
            <a:r>
              <a:rPr lang="en-US" dirty="0" err="1" smtClean="0"/>
              <a:t>sen</a:t>
            </a:r>
            <a:r>
              <a:rPr lang="en-US" dirty="0" smtClean="0"/>
              <a:t> </a:t>
            </a:r>
            <a:r>
              <a:rPr lang="el-GR" dirty="0"/>
              <a:t>ϴ</a:t>
            </a:r>
            <a:r>
              <a:rPr lang="en-US" dirty="0"/>
              <a:t> 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Entonces:</a:t>
            </a:r>
          </a:p>
          <a:p>
            <a:pPr marL="201168" lvl="1" indent="0">
              <a:buNone/>
            </a:pPr>
            <a:r>
              <a:rPr lang="en-US" dirty="0" smtClean="0"/>
              <a:t>	C=|C| </a:t>
            </a:r>
            <a:r>
              <a:rPr lang="es-419" dirty="0"/>
              <a:t>e</a:t>
            </a:r>
            <a:r>
              <a:rPr lang="es-419" baseline="30000" dirty="0"/>
              <a:t>j</a:t>
            </a:r>
            <a:r>
              <a:rPr lang="el-GR" baseline="30000" dirty="0"/>
              <a:t>ϴ</a:t>
            </a:r>
            <a:r>
              <a:rPr lang="en-US" dirty="0"/>
              <a:t>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26" y="3626652"/>
            <a:ext cx="1675676" cy="6922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75" y="4825586"/>
            <a:ext cx="5078625" cy="88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90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Transformada de Fourier</a:t>
            </a:r>
            <a:endParaRPr lang="es-E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24" y="1932083"/>
            <a:ext cx="9655389" cy="3945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325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06880" y="2075179"/>
            <a:ext cx="4914053" cy="164253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 smtClean="0"/>
              <a:t>Función</a:t>
            </a:r>
            <a:r>
              <a:rPr lang="en-US" dirty="0" smtClean="0"/>
              <a:t> Seno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err="1" smtClean="0"/>
              <a:t>Función</a:t>
            </a:r>
            <a:r>
              <a:rPr lang="en-US" dirty="0" smtClean="0"/>
              <a:t> </a:t>
            </a:r>
            <a:r>
              <a:rPr lang="en-US" dirty="0" err="1" smtClean="0"/>
              <a:t>periódica</a:t>
            </a:r>
            <a:r>
              <a:rPr lang="en-US" dirty="0"/>
              <a:t> </a:t>
            </a:r>
            <a:r>
              <a:rPr lang="en-US" dirty="0" smtClean="0"/>
              <a:t>(2</a:t>
            </a:r>
            <a:r>
              <a:rPr lang="el-GR" dirty="0" smtClean="0"/>
              <a:t>π</a:t>
            </a:r>
            <a:r>
              <a:rPr lang="en-US" dirty="0" smtClean="0"/>
              <a:t>).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Valor </a:t>
            </a:r>
            <a:r>
              <a:rPr lang="en-US" dirty="0" err="1" smtClean="0"/>
              <a:t>maximo</a:t>
            </a:r>
            <a:r>
              <a:rPr lang="en-US" dirty="0" smtClean="0"/>
              <a:t> de la </a:t>
            </a:r>
            <a:r>
              <a:rPr lang="en-US" dirty="0" err="1" smtClean="0"/>
              <a:t>función</a:t>
            </a:r>
            <a:r>
              <a:rPr lang="en-US" dirty="0" smtClean="0"/>
              <a:t> es 1 (</a:t>
            </a:r>
            <a:r>
              <a:rPr lang="en-US" dirty="0" err="1" smtClean="0"/>
              <a:t>amplitud</a:t>
            </a:r>
            <a:r>
              <a:rPr lang="en-US" dirty="0" smtClean="0"/>
              <a:t>).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37" y="1912619"/>
            <a:ext cx="2330400" cy="15087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437" y="3946576"/>
            <a:ext cx="2250695" cy="1424623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1706880" y="3837622"/>
            <a:ext cx="4914053" cy="16425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</a:t>
            </a:r>
            <a:r>
              <a:rPr lang="en-US" dirty="0" err="1" smtClean="0"/>
              <a:t>Función</a:t>
            </a:r>
            <a:r>
              <a:rPr lang="en-US" dirty="0" smtClean="0"/>
              <a:t> </a:t>
            </a:r>
            <a:r>
              <a:rPr lang="en-US" dirty="0" err="1" smtClean="0"/>
              <a:t>Coseno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err="1" smtClean="0"/>
              <a:t>Función</a:t>
            </a:r>
            <a:r>
              <a:rPr lang="en-US" dirty="0" smtClean="0"/>
              <a:t> </a:t>
            </a:r>
            <a:r>
              <a:rPr lang="en-US" dirty="0" err="1" smtClean="0"/>
              <a:t>periódica</a:t>
            </a:r>
            <a:r>
              <a:rPr lang="en-US" dirty="0" smtClean="0"/>
              <a:t> (2</a:t>
            </a:r>
            <a:r>
              <a:rPr lang="el-GR" dirty="0" smtClean="0"/>
              <a:t>π</a:t>
            </a:r>
            <a:r>
              <a:rPr lang="en-US" dirty="0" smtClean="0"/>
              <a:t>).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Valor </a:t>
            </a:r>
            <a:r>
              <a:rPr lang="en-US" dirty="0" err="1" smtClean="0"/>
              <a:t>maximo</a:t>
            </a:r>
            <a:r>
              <a:rPr lang="en-US" dirty="0" smtClean="0"/>
              <a:t> de la </a:t>
            </a:r>
            <a:r>
              <a:rPr lang="en-US" dirty="0" err="1" smtClean="0"/>
              <a:t>función</a:t>
            </a:r>
            <a:r>
              <a:rPr lang="en-US" dirty="0" smtClean="0"/>
              <a:t> es 1 (</a:t>
            </a:r>
            <a:r>
              <a:rPr lang="en-US" dirty="0" err="1" smtClean="0"/>
              <a:t>amplitud</a:t>
            </a:r>
            <a:r>
              <a:rPr lang="en-US" dirty="0" smtClean="0"/>
              <a:t>).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err="1" smtClean="0"/>
              <a:t>Difiere</a:t>
            </a:r>
            <a:r>
              <a:rPr lang="en-US" dirty="0" smtClean="0"/>
              <a:t> de Seno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l-GR" dirty="0" smtClean="0"/>
              <a:t>π</a:t>
            </a:r>
            <a:r>
              <a:rPr lang="en-US" dirty="0" smtClean="0"/>
              <a:t>/2.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0" indent="0">
              <a:buFont typeface="Calibri" panose="020F050202020403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9872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Transformada Discreta de Fourier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638" y="2084419"/>
            <a:ext cx="4782497" cy="12186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638" y="3919538"/>
            <a:ext cx="4637665" cy="95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64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Transformada de Fourier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417" y="2141109"/>
            <a:ext cx="8217319" cy="372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59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Transformada de Fourier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4613055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En el </a:t>
            </a:r>
            <a:r>
              <a:rPr lang="en-US" dirty="0" err="1" smtClean="0"/>
              <a:t>caso</a:t>
            </a:r>
            <a:r>
              <a:rPr lang="en-US" dirty="0" smtClean="0"/>
              <a:t> de </a:t>
            </a:r>
            <a:r>
              <a:rPr lang="en-US" dirty="0" err="1" smtClean="0"/>
              <a:t>imágenes</a:t>
            </a:r>
            <a:r>
              <a:rPr lang="en-US" dirty="0" smtClean="0"/>
              <a:t>, la </a:t>
            </a:r>
            <a:r>
              <a:rPr lang="en-US" dirty="0" err="1" smtClean="0"/>
              <a:t>transformada</a:t>
            </a:r>
            <a:r>
              <a:rPr lang="en-US" dirty="0" smtClean="0"/>
              <a:t> de Fourier son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variaciones</a:t>
            </a:r>
            <a:r>
              <a:rPr lang="en-US" dirty="0" smtClean="0"/>
              <a:t> del </a:t>
            </a:r>
            <a:r>
              <a:rPr lang="en-US" dirty="0" err="1" smtClean="0"/>
              <a:t>brillo</a:t>
            </a:r>
            <a:r>
              <a:rPr lang="en-US" dirty="0" smtClean="0"/>
              <a:t> de la </a:t>
            </a:r>
            <a:r>
              <a:rPr lang="en-US" dirty="0" err="1" smtClean="0"/>
              <a:t>imagen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La </a:t>
            </a:r>
            <a:r>
              <a:rPr lang="en-US" dirty="0" err="1" smtClean="0"/>
              <a:t>imagen</a:t>
            </a:r>
            <a:r>
              <a:rPr lang="en-US" dirty="0" smtClean="0"/>
              <a:t> se puede </a:t>
            </a:r>
            <a:r>
              <a:rPr lang="en-US" dirty="0" err="1" smtClean="0"/>
              <a:t>representar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dirty="0" err="1" smtClean="0"/>
              <a:t>único</a:t>
            </a:r>
            <a:r>
              <a:rPr lang="en-US" dirty="0" smtClean="0"/>
              <a:t> </a:t>
            </a:r>
            <a:r>
              <a:rPr lang="en-US" dirty="0" err="1" smtClean="0"/>
              <a:t>termino</a:t>
            </a:r>
            <a:r>
              <a:rPr lang="en-US" dirty="0" smtClean="0"/>
              <a:t> de la </a:t>
            </a:r>
            <a:r>
              <a:rPr lang="en-US" dirty="0" err="1" smtClean="0"/>
              <a:t>serie</a:t>
            </a:r>
            <a:r>
              <a:rPr lang="en-US" dirty="0" smtClean="0"/>
              <a:t> 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siguientes</a:t>
            </a:r>
            <a:r>
              <a:rPr lang="en-US" dirty="0" smtClean="0"/>
              <a:t> </a:t>
            </a:r>
            <a:r>
              <a:rPr lang="en-US" dirty="0" err="1" smtClean="0"/>
              <a:t>informaciones</a:t>
            </a:r>
            <a:r>
              <a:rPr lang="en-US" dirty="0" smtClean="0"/>
              <a:t>: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 err="1" smtClean="0"/>
              <a:t>Frecuencia</a:t>
            </a:r>
            <a:r>
              <a:rPr lang="en-US" dirty="0" smtClean="0"/>
              <a:t> </a:t>
            </a:r>
            <a:r>
              <a:rPr lang="en-US" dirty="0" err="1" smtClean="0"/>
              <a:t>espacial</a:t>
            </a:r>
            <a:r>
              <a:rPr lang="en-US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frecuencia</a:t>
            </a:r>
            <a:r>
              <a:rPr lang="en-US" dirty="0" smtClean="0"/>
              <a:t> en el </a:t>
            </a:r>
            <a:r>
              <a:rPr lang="en-US" dirty="0" err="1" smtClean="0"/>
              <a:t>espacio</a:t>
            </a:r>
            <a:r>
              <a:rPr lang="en-US" dirty="0" smtClean="0"/>
              <a:t> , </a:t>
            </a:r>
            <a:r>
              <a:rPr lang="en-US" dirty="0" err="1" smtClean="0"/>
              <a:t>eje</a:t>
            </a:r>
            <a:r>
              <a:rPr lang="en-US" dirty="0" smtClean="0"/>
              <a:t> X),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 err="1" smtClean="0"/>
              <a:t>Magnitud</a:t>
            </a:r>
            <a:r>
              <a:rPr lang="en-US" dirty="0" smtClean="0"/>
              <a:t> (</a:t>
            </a:r>
            <a:r>
              <a:rPr lang="en-US" dirty="0" err="1" smtClean="0"/>
              <a:t>contraste</a:t>
            </a:r>
            <a:r>
              <a:rPr lang="en-US" dirty="0" smtClean="0"/>
              <a:t> entre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claros</a:t>
            </a:r>
            <a:r>
              <a:rPr lang="en-US" dirty="0" smtClean="0"/>
              <a:t> y </a:t>
            </a:r>
            <a:r>
              <a:rPr lang="en-US" dirty="0" err="1" smtClean="0"/>
              <a:t>oscuros</a:t>
            </a:r>
            <a:r>
              <a:rPr lang="en-US" dirty="0" smtClean="0"/>
              <a:t>)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 err="1" smtClean="0"/>
              <a:t>Fase</a:t>
            </a:r>
            <a:r>
              <a:rPr lang="en-US" dirty="0" smtClean="0"/>
              <a:t> ( forma </a:t>
            </a:r>
            <a:r>
              <a:rPr lang="en-US" dirty="0" err="1" smtClean="0"/>
              <a:t>como</a:t>
            </a:r>
            <a:r>
              <a:rPr lang="en-US" dirty="0" smtClean="0"/>
              <a:t> la </a:t>
            </a:r>
            <a:r>
              <a:rPr lang="en-US" dirty="0" err="1" smtClean="0"/>
              <a:t>onda</a:t>
            </a:r>
            <a:r>
              <a:rPr lang="en-US" dirty="0" smtClean="0"/>
              <a:t> es </a:t>
            </a:r>
            <a:r>
              <a:rPr lang="en-US" dirty="0" err="1" smtClean="0"/>
              <a:t>trasladada</a:t>
            </a:r>
            <a:r>
              <a:rPr lang="en-US" dirty="0" smtClean="0"/>
              <a:t>).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462" y="2146995"/>
            <a:ext cx="1938459" cy="19211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453" y="3857414"/>
            <a:ext cx="2067923" cy="201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66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Transformada de Fourier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579706" y="1845734"/>
            <a:ext cx="5575973" cy="4023360"/>
          </a:xfrm>
        </p:spPr>
        <p:txBody>
          <a:bodyPr/>
          <a:lstStyle/>
          <a:p>
            <a:r>
              <a:rPr lang="en-US" dirty="0" smtClean="0"/>
              <a:t>El </a:t>
            </a:r>
            <a:r>
              <a:rPr lang="en-US" dirty="0" err="1" smtClean="0"/>
              <a:t>centro</a:t>
            </a:r>
            <a:r>
              <a:rPr lang="en-US" dirty="0" smtClean="0"/>
              <a:t> de la </a:t>
            </a:r>
            <a:r>
              <a:rPr lang="en-US" dirty="0" err="1" smtClean="0"/>
              <a:t>imagen</a:t>
            </a:r>
            <a:r>
              <a:rPr lang="en-US" dirty="0" smtClean="0"/>
              <a:t> es el </a:t>
            </a:r>
            <a:r>
              <a:rPr lang="en-US" dirty="0" err="1" smtClean="0"/>
              <a:t>origen</a:t>
            </a:r>
            <a:r>
              <a:rPr lang="en-US" dirty="0" smtClean="0"/>
              <a:t> del Sistema de </a:t>
            </a:r>
            <a:r>
              <a:rPr lang="en-US" dirty="0" err="1" smtClean="0"/>
              <a:t>coordenad</a:t>
            </a:r>
            <a:r>
              <a:rPr lang="en-US" dirty="0" smtClean="0"/>
              <a:t> de la </a:t>
            </a:r>
            <a:r>
              <a:rPr lang="en-US" dirty="0" err="1" smtClean="0"/>
              <a:t>frecuencia</a:t>
            </a:r>
            <a:r>
              <a:rPr lang="en-US" dirty="0" smtClean="0"/>
              <a:t>.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31" y="2040044"/>
            <a:ext cx="3524250" cy="3829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67" y="3294335"/>
            <a:ext cx="35242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89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Transformada de Fourier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653" y="2220394"/>
            <a:ext cx="7239422" cy="34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72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Transformada de Fourier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4199261"/>
            <a:ext cx="4600575" cy="8096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87" y="2270653"/>
            <a:ext cx="3810000" cy="7048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805" y="2384953"/>
            <a:ext cx="2552700" cy="4762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805" y="3261146"/>
            <a:ext cx="3352800" cy="495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876" y="4042089"/>
            <a:ext cx="2495550" cy="685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6295" y="5022979"/>
            <a:ext cx="46005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66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Transformada de Fourier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21" y="1845734"/>
            <a:ext cx="3924300" cy="3924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187" y="1845734"/>
            <a:ext cx="3968768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97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Transformada de Fourier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198" y="2276124"/>
            <a:ext cx="3431300" cy="33989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852" y="2282696"/>
            <a:ext cx="34861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86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Transformada de Fourier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867" y="1737360"/>
            <a:ext cx="5956300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9794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39" y="1846263"/>
            <a:ext cx="4959048" cy="402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4686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68889"/>
            <a:ext cx="6234973" cy="3914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830" y="1899877"/>
            <a:ext cx="2716423" cy="439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37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234" y="1845734"/>
            <a:ext cx="599440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0199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Transformada de Fourier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1" t="46103" r="17586" b="33890"/>
          <a:stretch>
            <a:fillRect/>
          </a:stretch>
        </p:blipFill>
        <p:spPr bwMode="auto">
          <a:xfrm>
            <a:off x="1761067" y="2858441"/>
            <a:ext cx="7720649" cy="1614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222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Correlación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2588" y="1914525"/>
            <a:ext cx="38671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9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Correlación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342" y="1845734"/>
            <a:ext cx="37242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11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Convolución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796" y="1845734"/>
            <a:ext cx="38766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05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Convolución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230" y="1845734"/>
            <a:ext cx="40005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79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Convolución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9379" y="1846263"/>
            <a:ext cx="619356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486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Convolución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9379" y="1846263"/>
            <a:ext cx="619356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06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Convolución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292"/>
          <a:stretch/>
        </p:blipFill>
        <p:spPr>
          <a:xfrm>
            <a:off x="3008195" y="1846263"/>
            <a:ext cx="309627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31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Convolución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8195" y="1846263"/>
            <a:ext cx="623593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93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s-ES" dirty="0" smtClean="0"/>
              <a:t>Frecuencia: Es el número de oscilaciones que ocurren en una unidad de tiempo.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ES" dirty="0" smtClean="0"/>
              <a:t>Periodo: Tiempo necesario para que un punto cualquiera recorra toda la onda (ciclo).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 err="1" smtClean="0"/>
              <a:t>Amplitud</a:t>
            </a:r>
            <a:r>
              <a:rPr lang="en-US" dirty="0" smtClean="0"/>
              <a:t>: </a:t>
            </a:r>
            <a:r>
              <a:rPr lang="es-419" dirty="0"/>
              <a:t>E</a:t>
            </a:r>
            <a:r>
              <a:rPr lang="es-419" dirty="0" smtClean="0"/>
              <a:t>s </a:t>
            </a:r>
            <a:r>
              <a:rPr lang="es-419" dirty="0"/>
              <a:t>una medida de la variación máxima del </a:t>
            </a:r>
            <a:r>
              <a:rPr lang="es-419" dirty="0" smtClean="0"/>
              <a:t>desplazamiento.</a:t>
            </a:r>
            <a:endParaRPr lang="es-ES" dirty="0"/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442" y="3496204"/>
            <a:ext cx="4219575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529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Filtrado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imagen</a:t>
            </a:r>
            <a:r>
              <a:rPr lang="en-US" dirty="0" smtClean="0"/>
              <a:t> en el </a:t>
            </a:r>
            <a:r>
              <a:rPr lang="en-US" dirty="0" err="1" smtClean="0"/>
              <a:t>dominio</a:t>
            </a:r>
            <a:r>
              <a:rPr lang="en-US" dirty="0" smtClean="0"/>
              <a:t> de la </a:t>
            </a:r>
            <a:r>
              <a:rPr lang="en-US" dirty="0" err="1" smtClean="0"/>
              <a:t>frecuencia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00" t="17246" r="11116" b="12247"/>
          <a:stretch/>
        </p:blipFill>
        <p:spPr>
          <a:xfrm>
            <a:off x="2040467" y="1972733"/>
            <a:ext cx="7382934" cy="399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52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Filtrado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imagen</a:t>
            </a:r>
            <a:r>
              <a:rPr lang="en-US" dirty="0"/>
              <a:t> en el </a:t>
            </a:r>
            <a:r>
              <a:rPr lang="en-US" dirty="0" err="1"/>
              <a:t>dominio</a:t>
            </a:r>
            <a:r>
              <a:rPr lang="en-US" dirty="0"/>
              <a:t> de la </a:t>
            </a:r>
            <a:r>
              <a:rPr lang="en-US" dirty="0" err="1"/>
              <a:t>frecuencia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207" y="1846263"/>
            <a:ext cx="958591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545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Filtrado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imagen</a:t>
            </a:r>
            <a:r>
              <a:rPr lang="en-US" dirty="0"/>
              <a:t> en el </a:t>
            </a:r>
            <a:r>
              <a:rPr lang="en-US" dirty="0" err="1"/>
              <a:t>dominio</a:t>
            </a:r>
            <a:r>
              <a:rPr lang="en-US" dirty="0"/>
              <a:t> de la </a:t>
            </a:r>
            <a:r>
              <a:rPr lang="en-US" dirty="0" err="1"/>
              <a:t>frecuencia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850" t="15772" r="15378" b="34767"/>
          <a:stretch/>
        </p:blipFill>
        <p:spPr>
          <a:xfrm>
            <a:off x="2023533" y="2370666"/>
            <a:ext cx="7086601" cy="29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79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Filtrado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imagen</a:t>
            </a:r>
            <a:r>
              <a:rPr lang="en-US" dirty="0"/>
              <a:t> en el </a:t>
            </a:r>
            <a:r>
              <a:rPr lang="en-US" dirty="0" err="1"/>
              <a:t>dominio</a:t>
            </a:r>
            <a:r>
              <a:rPr lang="en-US" dirty="0"/>
              <a:t> de la </a:t>
            </a:r>
            <a:r>
              <a:rPr lang="en-US" dirty="0" err="1"/>
              <a:t>frecuencia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016" t="19561" r="29822" b="24875"/>
          <a:stretch/>
        </p:blipFill>
        <p:spPr>
          <a:xfrm>
            <a:off x="3141134" y="1989668"/>
            <a:ext cx="4775200" cy="424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92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Historia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5579565" cy="4023360"/>
          </a:xfrm>
        </p:spPr>
        <p:txBody>
          <a:bodyPr/>
          <a:lstStyle/>
          <a:p>
            <a:r>
              <a:rPr lang="es-ES" b="1" dirty="0"/>
              <a:t>Jean </a:t>
            </a:r>
            <a:r>
              <a:rPr lang="es-ES" b="1" dirty="0" err="1"/>
              <a:t>Baptiste</a:t>
            </a:r>
            <a:r>
              <a:rPr lang="es-ES" b="1" dirty="0"/>
              <a:t> Joseph </a:t>
            </a:r>
            <a:r>
              <a:rPr lang="es-ES" b="1" dirty="0" smtClean="0"/>
              <a:t>Fourier</a:t>
            </a:r>
          </a:p>
          <a:p>
            <a:pPr algn="just"/>
            <a:r>
              <a:rPr lang="es-419" dirty="0"/>
              <a:t>Ingeniero y matemático francés. Era hijo de un sastre, y fue educado por los </a:t>
            </a:r>
            <a:r>
              <a:rPr lang="es-419" dirty="0" smtClean="0"/>
              <a:t>benedictinos, a</a:t>
            </a:r>
            <a:r>
              <a:rPr lang="es-ES" dirty="0" smtClean="0"/>
              <a:t> inicios del siglo 19 descubrió que: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s-ES" dirty="0" smtClean="0"/>
              <a:t>Cualquier función  por más complicado que fuera puede ser representada como la suma de varias funciones seno e coseno con amplitud, fase y periodos escogidos convenientemente</a:t>
            </a:r>
            <a:r>
              <a:rPr lang="en-US" dirty="0" smtClean="0"/>
              <a:t>.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s-ES" dirty="0" smtClean="0"/>
              <a:t>Fourier presentó un </a:t>
            </a:r>
            <a:r>
              <a:rPr lang="es-ES" dirty="0" err="1" smtClean="0"/>
              <a:t>paper</a:t>
            </a:r>
            <a:r>
              <a:rPr lang="es-ES" dirty="0" smtClean="0"/>
              <a:t> en el año de 1807 en el instituto de Francia, sus revisores fueron Joseph Louis </a:t>
            </a:r>
            <a:r>
              <a:rPr lang="es-ES" dirty="0" err="1" smtClean="0"/>
              <a:t>Lagrange</a:t>
            </a:r>
            <a:r>
              <a:rPr lang="es-ES" dirty="0" smtClean="0"/>
              <a:t> e Pierre </a:t>
            </a:r>
            <a:r>
              <a:rPr lang="es-ES" dirty="0" err="1" smtClean="0"/>
              <a:t>Simon</a:t>
            </a:r>
            <a:r>
              <a:rPr lang="es-ES" dirty="0" smtClean="0"/>
              <a:t> de la Laplace.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384" y="1845734"/>
            <a:ext cx="35242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5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s-ES" dirty="0" smtClean="0"/>
              <a:t>Cualquier función puede ser escrita  en forma de suma de senos y cosemos:</a:t>
            </a:r>
          </a:p>
          <a:p>
            <a:pPr>
              <a:buFont typeface="Wingdings" panose="05000000000000000000" pitchFamily="2" charset="2"/>
              <a:buChar char="v"/>
            </a:pPr>
            <a:endParaRPr lang="es-ES" dirty="0" smtClean="0"/>
          </a:p>
          <a:p>
            <a:pPr>
              <a:buFont typeface="Wingdings" panose="05000000000000000000" pitchFamily="2" charset="2"/>
              <a:buChar char="v"/>
            </a:pPr>
            <a:endParaRPr lang="es-E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s-ES" dirty="0" smtClean="0"/>
              <a:t>Solo debemos calcular los coeficientes  a</a:t>
            </a:r>
            <a:r>
              <a:rPr lang="es-ES" baseline="-25000" dirty="0" smtClean="0"/>
              <a:t>0</a:t>
            </a:r>
            <a:r>
              <a:rPr lang="es-ES" dirty="0" smtClean="0"/>
              <a:t>, a</a:t>
            </a:r>
            <a:r>
              <a:rPr lang="es-ES" baseline="-25000" dirty="0"/>
              <a:t>1</a:t>
            </a:r>
            <a:r>
              <a:rPr lang="es-ES" dirty="0" smtClean="0"/>
              <a:t>, a</a:t>
            </a:r>
            <a:r>
              <a:rPr lang="es-ES" baseline="-25000" dirty="0"/>
              <a:t>2</a:t>
            </a:r>
            <a:r>
              <a:rPr lang="es-ES" dirty="0" smtClean="0"/>
              <a:t>,…. b</a:t>
            </a:r>
            <a:r>
              <a:rPr lang="es-ES" baseline="-25000" dirty="0"/>
              <a:t>1</a:t>
            </a:r>
            <a:r>
              <a:rPr lang="es-ES" dirty="0" smtClean="0"/>
              <a:t>,b</a:t>
            </a:r>
            <a:r>
              <a:rPr lang="es-ES" baseline="-25000" dirty="0"/>
              <a:t>2</a:t>
            </a:r>
            <a:r>
              <a:rPr lang="es-ES" dirty="0" smtClean="0"/>
              <a:t>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 smtClean="0"/>
              <a:t>Los coeficientes son las amplitudes de cada onda.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24" y="2445593"/>
            <a:ext cx="89439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0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Valores medios de las funciones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8356" y="2690132"/>
            <a:ext cx="3619500" cy="21145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949" y="2575832"/>
            <a:ext cx="35909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37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Valores medios de las funciones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8356" y="2690132"/>
            <a:ext cx="3619500" cy="21145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949" y="2575832"/>
            <a:ext cx="3590925" cy="22288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311" y="5037267"/>
            <a:ext cx="21907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5456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4499</TotalTime>
  <Words>711</Words>
  <Application>Microsoft Office PowerPoint</Application>
  <PresentationFormat>Panorámica</PresentationFormat>
  <Paragraphs>132</Paragraphs>
  <Slides>53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8" baseType="lpstr">
      <vt:lpstr>Calibri</vt:lpstr>
      <vt:lpstr>Calibri Light</vt:lpstr>
      <vt:lpstr>Cambria Math</vt:lpstr>
      <vt:lpstr>Wingdings</vt:lpstr>
      <vt:lpstr>Retrospección</vt:lpstr>
      <vt:lpstr>Transformada de Fourier</vt:lpstr>
      <vt:lpstr>Introducción</vt:lpstr>
      <vt:lpstr>Introducción</vt:lpstr>
      <vt:lpstr>Introducción</vt:lpstr>
      <vt:lpstr>Introducción</vt:lpstr>
      <vt:lpstr>Historia</vt:lpstr>
      <vt:lpstr>Introducción</vt:lpstr>
      <vt:lpstr>Valores medios de las funciones</vt:lpstr>
      <vt:lpstr>Valores medios de las funciones</vt:lpstr>
      <vt:lpstr>Valores medios de las funciones</vt:lpstr>
      <vt:lpstr>Valores medios de las funciones</vt:lpstr>
      <vt:lpstr>Valores medios de las funciones</vt:lpstr>
      <vt:lpstr>Valores medios de las funciones</vt:lpstr>
      <vt:lpstr>Valores medios de las funciones</vt:lpstr>
      <vt:lpstr>Valores medios de las funciones</vt:lpstr>
      <vt:lpstr>Calculando los coeficientes de la Serie de Fourier</vt:lpstr>
      <vt:lpstr>Calculando los coeficientes de la Serie de Fourier</vt:lpstr>
      <vt:lpstr>Calculando los coeficientes de la Serie de Fourier</vt:lpstr>
      <vt:lpstr>Ejemplos</vt:lpstr>
      <vt:lpstr>Ejemplos</vt:lpstr>
      <vt:lpstr>Ejemplos</vt:lpstr>
      <vt:lpstr>Ejemplos</vt:lpstr>
      <vt:lpstr>Ejemplos</vt:lpstr>
      <vt:lpstr>Ejemplos</vt:lpstr>
      <vt:lpstr>Calculando los coeficientes de la Serie de Fourier</vt:lpstr>
      <vt:lpstr>Transformada de Fourier</vt:lpstr>
      <vt:lpstr>Transformada de Fourier</vt:lpstr>
      <vt:lpstr>Transformada de Fourier</vt:lpstr>
      <vt:lpstr>Transformada de Fourier</vt:lpstr>
      <vt:lpstr>Transformada Discreta de Fourier </vt:lpstr>
      <vt:lpstr>Transformada de Fourier</vt:lpstr>
      <vt:lpstr>Transformada de Fourier</vt:lpstr>
      <vt:lpstr>Transformada de Fourier</vt:lpstr>
      <vt:lpstr>Transformada de Fourier</vt:lpstr>
      <vt:lpstr>Transformada de Fourier</vt:lpstr>
      <vt:lpstr>Transformada de Fourier</vt:lpstr>
      <vt:lpstr>Transformada de Fourier</vt:lpstr>
      <vt:lpstr>Transformada de Fourier</vt:lpstr>
      <vt:lpstr>Presentación de PowerPoint</vt:lpstr>
      <vt:lpstr>Presentación de PowerPoint</vt:lpstr>
      <vt:lpstr>Transformada de Fourier</vt:lpstr>
      <vt:lpstr>Correlación</vt:lpstr>
      <vt:lpstr>Correlación</vt:lpstr>
      <vt:lpstr>Convolución</vt:lpstr>
      <vt:lpstr>Convolución</vt:lpstr>
      <vt:lpstr>Convolución</vt:lpstr>
      <vt:lpstr>Convolución</vt:lpstr>
      <vt:lpstr>Convolución</vt:lpstr>
      <vt:lpstr>Convolución</vt:lpstr>
      <vt:lpstr>Filtrado de una imagen en el dominio de la frecuencia</vt:lpstr>
      <vt:lpstr>Filtrado de una imagen en el dominio de la frecuencia</vt:lpstr>
      <vt:lpstr>Filtrado de una imagen en el dominio de la frecuencia</vt:lpstr>
      <vt:lpstr>Filtrado de una imagen en el dominio de la frecuencia</vt:lpstr>
    </vt:vector>
  </TitlesOfParts>
  <Company>Windows User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Transformada de Fourier</dc:title>
  <dc:creator>Yessenia Yari</dc:creator>
  <cp:lastModifiedBy>Yessenia Yari</cp:lastModifiedBy>
  <cp:revision>31</cp:revision>
  <dcterms:created xsi:type="dcterms:W3CDTF">2019-04-08T02:31:07Z</dcterms:created>
  <dcterms:modified xsi:type="dcterms:W3CDTF">2019-05-01T19:05:50Z</dcterms:modified>
</cp:coreProperties>
</file>